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65" r:id="rId3"/>
    <p:sldId id="259" r:id="rId4"/>
    <p:sldId id="260" r:id="rId5"/>
    <p:sldId id="257" r:id="rId6"/>
    <p:sldId id="258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2014 NHSR Determination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Summary </a:t>
            </a:r>
            <a:r>
              <a:rPr lang="en-US" sz="2800" dirty="0" smtClean="0"/>
              <a:t>Average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 smtClean="0"/>
              <a:t>34 Determinations</a:t>
            </a:r>
            <a:endParaRPr lang="en-US" sz="28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36255617620447E-2"/>
          <c:y val="0.27843671892751648"/>
          <c:w val="0.44661185514203888"/>
          <c:h val="0.668851925206690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'2014 NHSR'!$H$36</c:f>
              <c:strCache>
                <c:ptCount val="1"/>
                <c:pt idx="0">
                  <c:v>Days to Approval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FF0000"/>
                </a:solidFill>
              </a:ln>
              <a:effectLst/>
            </c:spPr>
          </c:dPt>
          <c:dLbls>
            <c:dLbl>
              <c:idx val="0"/>
              <c:layout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'2014 NHSR'!$H$37</c:f>
              <c:numCache>
                <c:formatCode>0</c:formatCode>
                <c:ptCount val="1"/>
                <c:pt idx="0">
                  <c:v>9.8235294117647065</c:v>
                </c:pt>
              </c:numCache>
            </c:numRef>
          </c:val>
        </c:ser>
        <c:ser>
          <c:idx val="1"/>
          <c:order val="1"/>
          <c:tx>
            <c:strRef>
              <c:f>'2014 NHSR'!$I$36</c:f>
              <c:strCache>
                <c:ptCount val="1"/>
                <c:pt idx="0">
                  <c:v>Working Days with IRB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'2014 NHSR'!$I$37</c:f>
              <c:numCache>
                <c:formatCode>0</c:formatCode>
                <c:ptCount val="1"/>
                <c:pt idx="0">
                  <c:v>6.117647058823529</c:v>
                </c:pt>
              </c:numCache>
            </c:numRef>
          </c:val>
        </c:ser>
        <c:ser>
          <c:idx val="2"/>
          <c:order val="2"/>
          <c:tx>
            <c:strRef>
              <c:f>'2014 NHSR'!$J$36</c:f>
              <c:strCache>
                <c:ptCount val="1"/>
                <c:pt idx="0">
                  <c:v>Working Days with PI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'2014 NHSR'!$J$37</c:f>
              <c:numCache>
                <c:formatCode>0</c:formatCode>
                <c:ptCount val="1"/>
                <c:pt idx="0">
                  <c:v>3.7058823529411766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9354704"/>
        <c:axId val="349355488"/>
      </c:barChart>
      <c:catAx>
        <c:axId val="349354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355488"/>
        <c:crosses val="autoZero"/>
        <c:auto val="1"/>
        <c:lblAlgn val="ctr"/>
        <c:lblOffset val="100"/>
        <c:noMultiLvlLbl val="0"/>
      </c:catAx>
      <c:valAx>
        <c:axId val="349355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</a:t>
                </a:r>
                <a:r>
                  <a:rPr lang="en-US" dirty="0" smtClean="0"/>
                  <a:t>of </a:t>
                </a:r>
                <a:r>
                  <a:rPr lang="en-US" dirty="0"/>
                  <a:t>Days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3547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baseline="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2014</a:t>
            </a:r>
          </a:p>
          <a:p>
            <a:pPr>
              <a:defRPr/>
            </a:pPr>
            <a:r>
              <a:rPr lang="en-US"/>
              <a:t>NHSR Determination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Sheet1!$A$2:$B$2</c:f>
              <c:strCache>
                <c:ptCount val="2"/>
                <c:pt idx="0">
                  <c:v>Average # of Days with IRB</c:v>
                </c:pt>
                <c:pt idx="1">
                  <c:v>Average # of Days with PI</c:v>
                </c:pt>
              </c:strCache>
            </c:strRef>
          </c:cat>
          <c:val>
            <c:numRef>
              <c:f>Sheet1!$A$3:$B$3</c:f>
              <c:numCache>
                <c:formatCode>General</c:formatCode>
                <c:ptCount val="2"/>
                <c:pt idx="0">
                  <c:v>6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aseline="0" dirty="0"/>
              <a:t>2014 Exempt Determinations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aseline="0" dirty="0"/>
              <a:t>Summary </a:t>
            </a:r>
            <a:r>
              <a:rPr lang="en-US" sz="2800" baseline="0" dirty="0" smtClean="0"/>
              <a:t>Average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aseline="0" dirty="0" smtClean="0"/>
              <a:t>102 Determinations</a:t>
            </a:r>
            <a:endParaRPr lang="en-US" sz="2800" baseline="0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3907127957454004E-2"/>
          <c:y val="0.27109934683901965"/>
          <c:w val="0.46757258564636461"/>
          <c:h val="0.677578348397234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'2014 Exempt'!$H$104</c:f>
              <c:strCache>
                <c:ptCount val="1"/>
                <c:pt idx="0">
                  <c:v>Days to Approval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c:spPr>
          </c:dPt>
          <c:dLbls>
            <c:dLbl>
              <c:idx val="0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'2014 Exempt'!$H$105</c:f>
              <c:numCache>
                <c:formatCode>0</c:formatCode>
                <c:ptCount val="1"/>
                <c:pt idx="0">
                  <c:v>23.598039215686274</c:v>
                </c:pt>
              </c:numCache>
            </c:numRef>
          </c:val>
        </c:ser>
        <c:ser>
          <c:idx val="1"/>
          <c:order val="1"/>
          <c:tx>
            <c:strRef>
              <c:f>'2014 Exempt'!$I$104</c:f>
              <c:strCache>
                <c:ptCount val="1"/>
                <c:pt idx="0">
                  <c:v>Working Days with IRB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'2014 Exempt'!$I$105</c:f>
              <c:numCache>
                <c:formatCode>0</c:formatCode>
                <c:ptCount val="1"/>
                <c:pt idx="0">
                  <c:v>5.5980392156862742</c:v>
                </c:pt>
              </c:numCache>
            </c:numRef>
          </c:val>
        </c:ser>
        <c:ser>
          <c:idx val="2"/>
          <c:order val="2"/>
          <c:tx>
            <c:strRef>
              <c:f>'2014 Exempt'!$J$104</c:f>
              <c:strCache>
                <c:ptCount val="1"/>
                <c:pt idx="0">
                  <c:v>Working Days with PI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'2014 Exempt'!$J$105</c:f>
              <c:numCache>
                <c:formatCode>0</c:formatCode>
                <c:ptCount val="1"/>
                <c:pt idx="0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9357840"/>
        <c:axId val="349784928"/>
      </c:barChart>
      <c:catAx>
        <c:axId val="34935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784928"/>
        <c:crosses val="autoZero"/>
        <c:auto val="1"/>
        <c:lblAlgn val="ctr"/>
        <c:lblOffset val="100"/>
        <c:noMultiLvlLbl val="0"/>
      </c:catAx>
      <c:valAx>
        <c:axId val="349784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 of Days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3578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rgbClr val="0070C0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2014</a:t>
            </a:r>
          </a:p>
          <a:p>
            <a:pPr>
              <a:defRPr/>
            </a:pPr>
            <a:r>
              <a:rPr lang="en-US"/>
              <a:t>Exempt Determinations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Sheet1!$A$18:$B$18</c:f>
              <c:strCache>
                <c:ptCount val="2"/>
                <c:pt idx="0">
                  <c:v>Average # of Days with IRB</c:v>
                </c:pt>
                <c:pt idx="1">
                  <c:v>Average # of Days with PI</c:v>
                </c:pt>
              </c:strCache>
            </c:strRef>
          </c:cat>
          <c:val>
            <c:numRef>
              <c:f>Sheet1!$A$19:$B$19</c:f>
              <c:numCache>
                <c:formatCode>General</c:formatCode>
                <c:ptCount val="2"/>
                <c:pt idx="0">
                  <c:v>6</c:v>
                </c:pt>
                <c:pt idx="1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2014</a:t>
            </a:r>
            <a:r>
              <a:rPr lang="en-US" sz="2800" baseline="0" dirty="0"/>
              <a:t> Expedited Review</a:t>
            </a:r>
          </a:p>
          <a:p>
            <a:pPr>
              <a:defRPr/>
            </a:pPr>
            <a:r>
              <a:rPr lang="en-US" sz="2800" baseline="0" dirty="0"/>
              <a:t>Summary </a:t>
            </a:r>
            <a:r>
              <a:rPr lang="en-US" sz="2800" baseline="0" dirty="0" smtClean="0"/>
              <a:t>Average</a:t>
            </a:r>
          </a:p>
          <a:p>
            <a:pPr>
              <a:defRPr/>
            </a:pPr>
            <a:r>
              <a:rPr lang="en-US" sz="2800" baseline="0" dirty="0" smtClean="0"/>
              <a:t>55 Reviewed Applications</a:t>
            </a:r>
            <a:endParaRPr lang="en-US" sz="2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890965025578336E-2"/>
          <c:y val="0.27176757595919271"/>
          <c:w val="0.46824239172421678"/>
          <c:h val="0.676783615620901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'2014 Expedited'!$H$57</c:f>
              <c:strCache>
                <c:ptCount val="1"/>
                <c:pt idx="0">
                  <c:v>Days to Approval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dLbl>
              <c:idx val="0"/>
              <c:layout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'2014 Expedited'!$H$58</c:f>
              <c:numCache>
                <c:formatCode>0</c:formatCode>
                <c:ptCount val="1"/>
                <c:pt idx="0">
                  <c:v>54.672727272727272</c:v>
                </c:pt>
              </c:numCache>
            </c:numRef>
          </c:val>
        </c:ser>
        <c:ser>
          <c:idx val="1"/>
          <c:order val="1"/>
          <c:tx>
            <c:strRef>
              <c:f>'2014 Expedited'!$I$57</c:f>
              <c:strCache>
                <c:ptCount val="1"/>
                <c:pt idx="0">
                  <c:v>Working Days with IRB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'2014 Expedited'!$I$58</c:f>
              <c:numCache>
                <c:formatCode>0</c:formatCode>
                <c:ptCount val="1"/>
                <c:pt idx="0">
                  <c:v>29.636363636363637</c:v>
                </c:pt>
              </c:numCache>
            </c:numRef>
          </c:val>
        </c:ser>
        <c:ser>
          <c:idx val="2"/>
          <c:order val="2"/>
          <c:tx>
            <c:strRef>
              <c:f>'2014 Expedited'!$J$57</c:f>
              <c:strCache>
                <c:ptCount val="1"/>
                <c:pt idx="0">
                  <c:v>Working Days with PI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'2014 Expedited'!$J$58</c:f>
              <c:numCache>
                <c:formatCode>0</c:formatCode>
                <c:ptCount val="1"/>
                <c:pt idx="0">
                  <c:v>25.036363636363635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9786104"/>
        <c:axId val="349786496"/>
      </c:barChart>
      <c:catAx>
        <c:axId val="349786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786496"/>
        <c:crosses val="autoZero"/>
        <c:auto val="1"/>
        <c:lblAlgn val="ctr"/>
        <c:lblOffset val="100"/>
        <c:noMultiLvlLbl val="0"/>
      </c:catAx>
      <c:valAx>
        <c:axId val="349786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 of Days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786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2014</a:t>
            </a:r>
          </a:p>
          <a:p>
            <a:pPr>
              <a:defRPr/>
            </a:pPr>
            <a:r>
              <a:rPr lang="en-US"/>
              <a:t>Expedited Review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Sheet1!$A$35:$B$35</c:f>
              <c:strCache>
                <c:ptCount val="2"/>
                <c:pt idx="0">
                  <c:v>Average # of Days with IRB</c:v>
                </c:pt>
                <c:pt idx="1">
                  <c:v>Average # of Days with PI</c:v>
                </c:pt>
              </c:strCache>
            </c:strRef>
          </c:cat>
          <c:val>
            <c:numRef>
              <c:f>Sheet1!$A$36:$B$36</c:f>
              <c:numCache>
                <c:formatCode>General</c:formatCode>
                <c:ptCount val="2"/>
                <c:pt idx="0">
                  <c:v>30</c:v>
                </c:pt>
                <c:pt idx="1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 dirty="0"/>
              <a:t>2014 Full Board</a:t>
            </a:r>
          </a:p>
          <a:p>
            <a:pPr>
              <a:defRPr sz="2400"/>
            </a:pPr>
            <a:r>
              <a:rPr lang="en-US" sz="2400" baseline="0" dirty="0"/>
              <a:t>Summary </a:t>
            </a:r>
            <a:r>
              <a:rPr lang="en-US" sz="2400" baseline="0" dirty="0" smtClean="0"/>
              <a:t>Average</a:t>
            </a:r>
          </a:p>
          <a:p>
            <a:pPr>
              <a:defRPr sz="2400"/>
            </a:pPr>
            <a:r>
              <a:rPr lang="en-US" sz="2400" baseline="0" dirty="0" smtClean="0"/>
              <a:t>13 Reviewed Applications</a:t>
            </a:r>
            <a:endParaRPr lang="en-US" sz="2400" baseline="0" dirty="0"/>
          </a:p>
        </c:rich>
      </c:tx>
      <c:layout>
        <c:manualLayout>
          <c:xMode val="edge"/>
          <c:yMode val="edge"/>
          <c:x val="0.31171368300036878"/>
          <c:y val="1.54627788822619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708697569828565E-2"/>
          <c:y val="0.19518444886238126"/>
          <c:w val="0.46541072861760041"/>
          <c:h val="0.75357131054443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'2014 Full Board'!$H$12</c:f>
              <c:strCache>
                <c:ptCount val="1"/>
                <c:pt idx="0">
                  <c:v>Days to Approval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'2014 Full Board'!$H$13</c:f>
              <c:numCache>
                <c:formatCode>0</c:formatCode>
                <c:ptCount val="1"/>
                <c:pt idx="0">
                  <c:v>115.9</c:v>
                </c:pt>
              </c:numCache>
            </c:numRef>
          </c:val>
        </c:ser>
        <c:ser>
          <c:idx val="1"/>
          <c:order val="1"/>
          <c:tx>
            <c:strRef>
              <c:f>'2014 Full Board'!$I$12</c:f>
              <c:strCache>
                <c:ptCount val="1"/>
                <c:pt idx="0">
                  <c:v>Working Days with IRB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'2014 Full Board'!$I$13</c:f>
              <c:numCache>
                <c:formatCode>0</c:formatCode>
                <c:ptCount val="1"/>
                <c:pt idx="0">
                  <c:v>64.5</c:v>
                </c:pt>
              </c:numCache>
            </c:numRef>
          </c:val>
        </c:ser>
        <c:ser>
          <c:idx val="2"/>
          <c:order val="2"/>
          <c:tx>
            <c:strRef>
              <c:f>'2014 Full Board'!$J$12</c:f>
              <c:strCache>
                <c:ptCount val="1"/>
                <c:pt idx="0">
                  <c:v>Working Days with PI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'2014 Full Board'!$J$13</c:f>
              <c:numCache>
                <c:formatCode>0</c:formatCode>
                <c:ptCount val="1"/>
                <c:pt idx="0">
                  <c:v>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623800"/>
        <c:axId val="162624192"/>
      </c:barChart>
      <c:catAx>
        <c:axId val="162623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624192"/>
        <c:crosses val="autoZero"/>
        <c:auto val="1"/>
        <c:lblAlgn val="ctr"/>
        <c:lblOffset val="100"/>
        <c:noMultiLvlLbl val="0"/>
      </c:catAx>
      <c:valAx>
        <c:axId val="162624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 of Days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623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2014</a:t>
            </a:r>
          </a:p>
          <a:p>
            <a:pPr>
              <a:defRPr/>
            </a:pPr>
            <a:r>
              <a:rPr lang="en-US"/>
              <a:t>Full Board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rgbClr val="00B050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Sheet1!$A$51:$B$51</c:f>
              <c:strCache>
                <c:ptCount val="2"/>
                <c:pt idx="0">
                  <c:v>Average # of Days with IRB</c:v>
                </c:pt>
                <c:pt idx="1">
                  <c:v>Average # of Days with PI</c:v>
                </c:pt>
              </c:strCache>
            </c:strRef>
          </c:cat>
          <c:val>
            <c:numRef>
              <c:f>Sheet1!$A$52:$B$52</c:f>
              <c:numCache>
                <c:formatCode>General</c:formatCode>
                <c:ptCount val="2"/>
                <c:pt idx="0">
                  <c:v>65</c:v>
                </c:pt>
                <c:pt idx="1">
                  <c:v>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2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5998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41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661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29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64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0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8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50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75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47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1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2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2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0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0D114-0839-4B2A-94F1-19DED92DA8F0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592219A-2BD0-4D08-B6EB-237B8E194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067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IRB Turn-around Times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2014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144127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670" y="561109"/>
            <a:ext cx="10816730" cy="562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073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Number of approvals/determinations per application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Human Subjects Research</a:t>
            </a:r>
          </a:p>
          <a:p>
            <a:pPr lvl="1"/>
            <a:r>
              <a:rPr lang="en-US" dirty="0" smtClean="0"/>
              <a:t>34</a:t>
            </a:r>
          </a:p>
          <a:p>
            <a:r>
              <a:rPr lang="en-US" dirty="0" smtClean="0"/>
              <a:t>Exempt</a:t>
            </a:r>
          </a:p>
          <a:p>
            <a:pPr lvl="1"/>
            <a:r>
              <a:rPr lang="en-US" dirty="0" smtClean="0"/>
              <a:t>102</a:t>
            </a:r>
          </a:p>
          <a:p>
            <a:r>
              <a:rPr lang="en-US" dirty="0" smtClean="0"/>
              <a:t>Expedited Review</a:t>
            </a:r>
          </a:p>
          <a:p>
            <a:pPr lvl="1"/>
            <a:r>
              <a:rPr lang="en-US" dirty="0" smtClean="0"/>
              <a:t>55</a:t>
            </a:r>
          </a:p>
          <a:p>
            <a:r>
              <a:rPr lang="en-US" dirty="0" smtClean="0"/>
              <a:t>Full Board</a:t>
            </a:r>
          </a:p>
          <a:p>
            <a:pPr lvl="1"/>
            <a:r>
              <a:rPr lang="en-US" dirty="0" smtClean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41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000907"/>
              </p:ext>
            </p:extLst>
          </p:nvPr>
        </p:nvGraphicFramePr>
        <p:xfrm>
          <a:off x="765810" y="640080"/>
          <a:ext cx="10698480" cy="5589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250634"/>
              </p:ext>
            </p:extLst>
          </p:nvPr>
        </p:nvGraphicFramePr>
        <p:xfrm>
          <a:off x="6115050" y="2519217"/>
          <a:ext cx="5349240" cy="3419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3373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621" y="966355"/>
            <a:ext cx="10588313" cy="471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427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276687"/>
              </p:ext>
            </p:extLst>
          </p:nvPr>
        </p:nvGraphicFramePr>
        <p:xfrm>
          <a:off x="838200" y="436418"/>
          <a:ext cx="10642600" cy="5740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3383807"/>
              </p:ext>
            </p:extLst>
          </p:nvPr>
        </p:nvGraphicFramePr>
        <p:xfrm>
          <a:off x="6608618" y="1967344"/>
          <a:ext cx="4572000" cy="3925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457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580" y="865410"/>
            <a:ext cx="11168840" cy="512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458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2352907"/>
              </p:ext>
            </p:extLst>
          </p:nvPr>
        </p:nvGraphicFramePr>
        <p:xfrm>
          <a:off x="640080" y="571500"/>
          <a:ext cx="10847070" cy="5726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6443924"/>
              </p:ext>
            </p:extLst>
          </p:nvPr>
        </p:nvGraphicFramePr>
        <p:xfrm>
          <a:off x="6280727" y="2195945"/>
          <a:ext cx="5380182" cy="3835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9844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95" y="356349"/>
            <a:ext cx="11748010" cy="614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645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205495"/>
              </p:ext>
            </p:extLst>
          </p:nvPr>
        </p:nvGraphicFramePr>
        <p:xfrm>
          <a:off x="582930" y="640080"/>
          <a:ext cx="11064240" cy="5749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19014"/>
              </p:ext>
            </p:extLst>
          </p:nvPr>
        </p:nvGraphicFramePr>
        <p:xfrm>
          <a:off x="6266872" y="1736436"/>
          <a:ext cx="5306291" cy="435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71737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1407</TotalTime>
  <Words>104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IRB Turn-around Times</vt:lpstr>
      <vt:lpstr>Number of approvals/determinations per application type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UMKC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IRB Turn-around Times</dc:title>
  <dc:creator>Winders, Chris</dc:creator>
  <cp:lastModifiedBy>Winders, Chris</cp:lastModifiedBy>
  <cp:revision>20</cp:revision>
  <dcterms:created xsi:type="dcterms:W3CDTF">2015-09-03T17:01:45Z</dcterms:created>
  <dcterms:modified xsi:type="dcterms:W3CDTF">2015-12-01T17:53:54Z</dcterms:modified>
</cp:coreProperties>
</file>